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Masters/slideMaster26.xml" ContentType="application/vnd.openxmlformats-officedocument.presentationml.slideMaster+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8.xml" ContentType="application/vnd.openxmlformats-officedocument.theme+xml"/>
  <Override PartName="/ppt/theme/theme29.xml" ContentType="application/vnd.openxmlformats-officedocument.them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1.xml" ContentType="application/vnd.openxmlformats-officedocument.theme+xml"/>
  <Override PartName="/ppt/theme/theme32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9.xml" ContentType="application/vnd.openxmlformats-officedocument.theme+xml"/>
  <Override PartName="/ppt/slideLayouts/slideLayout32.xml" ContentType="application/vnd.openxmlformats-officedocument.presentationml.slideLayout+xml"/>
  <Override PartName="/ppt/theme/theme28.xml" ContentType="application/vnd.openxmlformats-officedocument.theme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slideLayouts/slideLayout30.xml" ContentType="application/vnd.openxmlformats-officedocument.presentationml.slideLayout+xml"/>
  <Override PartName="/ppt/theme/theme26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22.xml" ContentType="application/vnd.openxmlformats-officedocument.theme+xml"/>
  <Override PartName="/ppt/theme/theme31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theme/theme20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theme/theme27.xml" ContentType="application/vnd.openxmlformats-officedocument.theme+xml"/>
  <Override PartName="/ppt/slideLayouts/slideLayout4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Masters/slideMaster31.xml" ContentType="application/vnd.openxmlformats-officedocument.presentationml.slideMaster+xml"/>
  <Override PartName="/ppt/theme/theme23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30.xml" ContentType="application/vnd.openxmlformats-officedocument.them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90" r:id="rId18"/>
    <p:sldMasterId id="2147483692" r:id="rId19"/>
    <p:sldMasterId id="2147483694" r:id="rId20"/>
    <p:sldMasterId id="2147483696" r:id="rId21"/>
    <p:sldMasterId id="2147483698" r:id="rId22"/>
    <p:sldMasterId id="2147483700" r:id="rId23"/>
    <p:sldMasterId id="2147483702" r:id="rId24"/>
    <p:sldMasterId id="2147483704" r:id="rId25"/>
    <p:sldMasterId id="2147483706" r:id="rId26"/>
    <p:sldMasterId id="2147483708" r:id="rId27"/>
    <p:sldMasterId id="2147483710" r:id="rId28"/>
    <p:sldMasterId id="2147483712" r:id="rId29"/>
    <p:sldMasterId id="2147483714" r:id="rId30"/>
    <p:sldMasterId id="2147483716" r:id="rId31"/>
    <p:sldMasterId id="2147483718" r:id="rId32"/>
  </p:sldMasterIdLst>
  <p:sldIdLst>
    <p:sldId id="256" r:id="rId33"/>
    <p:sldId id="257" r:id="rId34"/>
    <p:sldId id="258" r:id="rId35"/>
    <p:sldId id="259" r:id="rId36"/>
    <p:sldId id="260" r:id="rId37"/>
    <p:sldId id="262" r:id="rId38"/>
    <p:sldId id="261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278" r:id="rId55"/>
    <p:sldId id="279" r:id="rId56"/>
    <p:sldId id="280" r:id="rId57"/>
    <p:sldId id="281" r:id="rId58"/>
    <p:sldId id="282" r:id="rId59"/>
    <p:sldId id="283" r:id="rId60"/>
    <p:sldId id="284" r:id="rId61"/>
    <p:sldId id="285" r:id="rId62"/>
    <p:sldId id="286" r:id="rId63"/>
    <p:sldId id="287" r:id="rId64"/>
    <p:sldId id="288" r:id="rId65"/>
    <p:sldId id="289" r:id="rId66"/>
    <p:sldId id="290" r:id="rId67"/>
    <p:sldId id="291" r:id="rId68"/>
    <p:sldId id="292" r:id="rId69"/>
    <p:sldId id="293" r:id="rId70"/>
    <p:sldId id="294" r:id="rId71"/>
    <p:sldId id="295" r:id="rId72"/>
    <p:sldId id="296" r:id="rId73"/>
    <p:sldId id="297" r:id="rId74"/>
    <p:sldId id="298" r:id="rId75"/>
    <p:sldId id="299" r:id="rId76"/>
    <p:sldId id="300" r:id="rId77"/>
    <p:sldId id="301" r:id="rId78"/>
    <p:sldId id="302" r:id="rId79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985" autoAdjust="0"/>
    <p:restoredTop sz="94737" autoAdjust="0"/>
  </p:normalViewPr>
  <p:slideViewPr>
    <p:cSldViewPr snapToGrid="0">
      <p:cViewPr varScale="1">
        <p:scale>
          <a:sx n="90" d="100"/>
          <a:sy n="90" d="100"/>
        </p:scale>
        <p:origin x="-696" y="-102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-5704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7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76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66" Type="http://schemas.openxmlformats.org/officeDocument/2006/relationships/slide" Target="slides/slide34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9.xml"/><Relationship Id="rId82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77" Type="http://schemas.openxmlformats.org/officeDocument/2006/relationships/slide" Target="slides/slide4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tr-TR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tr-TR" sz="2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6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7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8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9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0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1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32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33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34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35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36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7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8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9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D27D092-1164-4E20-81A0-CA97C5D9564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E777B79-9C40-451A-A703-47797F0A451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05E61862-7F14-4B4E-A470-5DBAF6736EF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4A0132B-2CF3-4AFC-9BB0-E058EA87540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ikdörtgen 43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F43C006-B9CB-4B52-A64F-94B6C147FFA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" name="Yuvarlatılmış Dikdörtgen 45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7" name="Yuvarlatılmış Dikdörtgen 46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8" name="Serbest Form 47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978A5E0D-79B8-4485-8D6B-C42C8AB22D8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kdörtgen 5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Dikdörtgen 6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3F5996DA-D822-478F-AB75-D58133BA263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2" name="Yuvarlatılmış Dikdörtgen 6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Yuvarlatılmış Dikdörtgen 6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Serbest Form 6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Dikdörtgen 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CE87BD9-D7B7-4BD6-9ECF-B1B73CBF06F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Yuvarlatılmış Dikdörtgen 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2" name="Yuvarlatılmış Dikdörtgen 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3" name="Serbest Form 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ikdörtgen 7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1" name="Dikdörtgen 8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B59F851F-223C-4CD7-945D-FAA56357AF1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Yuvarlatılmış Dikdörtgen 8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Yuvarlatılmış Dikdörtgen 8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Serbest Form 8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ikdörtgen 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95D3958-E43A-4E67-8036-416BAC5DA5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Yuvarlatılmış Dikdörtgen 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Serbest Form 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ikdörtgen 9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Dikdörtgen 9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D443B3E6-5C96-48E3-B6CB-F316C244FB5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Yuvarlatılmış Dikdörtgen 9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Serbest Form 9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ikdörtgen 1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6" name="Dikdörtgen 1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3ED29EF3-CF1B-4FE0-82FB-60EBB619316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Yuvarlatılmış Dikdörtgen 1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8" name="Yuvarlatılmış Dikdörtgen 1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9" name="Serbest Form 1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Dikdörtgen 11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9" name="Dikdörtgen 11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7A911855-A68F-4DC8-AE2D-CA23B65EE43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0" name="Yuvarlatılmış Dikdörtgen 11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Yuvarlatılmış Dikdörtgen 12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Serbest Form 12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ikdörtgen 13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E7B975A-23FE-444E-8D80-6D20188737C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3" name="Yuvarlatılmış Dikdörtgen 13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4" name="Yuvarlatılmış Dikdörtgen 13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5" name="Serbest Form 13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kdörtgen 14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3" name="Dikdörtgen 14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5FBB7B43-4909-4C93-85A8-E0F4CBA0C47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4" name="Yuvarlatılmış Dikdörtgen 14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5" name="Yuvarlatılmış Dikdörtgen 14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6" name="Serbest Form 14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kdörtgen 15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Dikdörtgen 15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EEC1624-1859-426E-9AB7-A88ADF87EF9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Yuvarlatılmış Dikdörtgen 15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Yuvarlatılmış Dikdörtgen 15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Serbest Form 16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kdörtgen 16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3" name="Dikdörtgen 16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B32882F-218B-4D6B-8289-ABE4EA80D74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Yuvarlatılmış Dikdörtgen 16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Serbest Form 16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ikdörtgen 168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6" name="Dikdörtgen 169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40BA1781-F797-485E-971C-933C016DBE9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Yuvarlatılmış Dikdörtgen 170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8" name="Yuvarlatılmış Dikdörtgen 171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9" name="Serbest Form 172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ikdörtgen 17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5" name="Dikdörtgen 17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18B87EA-8DEA-4DFB-85E0-2210242764F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Yuvarlatılmış Dikdörtgen 17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7" name="Yuvarlatılmış Dikdörtgen 18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8" name="Serbest Form 18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ikdörtgen 18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4" name="Dikdörtgen 18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440DF05F-01DC-40EA-8C83-48762DD530C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5" name="Yuvarlatılmış Dikdörtgen 18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6" name="Yuvarlatılmış Dikdörtgen 18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7" name="Serbest Form 19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ikdörtgen 19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5" name="Dikdörtgen 19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A818439-0E01-4CD9-B500-E26A678EC63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6" name="Yuvarlatılmış Dikdörtgen 19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7" name="Yuvarlatılmış Dikdörtgen 20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Serbest Form 20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Dikdörtgen 20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2" name="Dikdörtgen 20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82CFD857-06D6-46F6-B122-83F61A3ADED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3" name="Yuvarlatılmış Dikdörtgen 20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4" name="Yuvarlatılmış Dikdörtgen 20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5" name="Serbest Form 20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0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1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7223AC4-5392-4BB5-B960-5D5E7C86422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1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1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1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Dikdörtgen 222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0" name="Dikdörtgen 223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0A47523-6698-4616-AE00-19AEA4A6BA5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1" name="Yuvarlatılmış Dikdörtgen 224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2" name="Yuvarlatılmış Dikdörtgen 225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3" name="Serbest Form 226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Dikdörtgen 23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3" name="Dikdörtgen 23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6BA24665-BD2B-4E00-B6CF-9D922E1E26E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4" name="Yuvarlatılmış Dikdörtgen 23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5" name="Yuvarlatılmış Dikdörtgen 23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6" name="Serbest Form 23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ikdörtgen 281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6" name="Dikdörtgen 282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7308A256-7814-4378-8591-A42D936794E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7" name="Yuvarlatılmış Dikdörtgen 283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8" name="Yuvarlatılmış Dikdörtgen 284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9" name="Serbest Form 285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Dikdörtgen 294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9" name="Dikdörtgen 295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BF7064B-CAB0-4513-95E4-0D5B6026F14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0" name="Yuvarlatılmış Dikdörtgen 296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1" name="Yuvarlatılmış Dikdörtgen 297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2" name="Serbest Form 298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Dikdörtgen 305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0" name="Dikdörtgen 306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C47CC70F-82F7-4334-A6D3-5D5D8651078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1" name="Yuvarlatılmış Dikdörtgen 307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2" name="Yuvarlatılmış Dikdörtgen 308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3" name="Serbest Form 309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Dikdörtgen 320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5" name="Dikdörtgen 321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19BF4067-606B-47B5-B49C-C720E04B518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6" name="Yuvarlatılmış Dikdörtgen 322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7" name="Yuvarlatılmış Dikdörtgen 323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8" name="Serbest Form 324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Dikdörtgen 329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4" name="Dikdörtgen 330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B1092EAC-C158-48D9-AA94-05D66AF7DDE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5" name="Yuvarlatılmış Dikdörtgen 331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6" name="Yuvarlatılmış Dikdörtgen 332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7" name="Serbest Form 333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ikdörtgen 336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1" name="Dikdörtgen 337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AE8F6C2B-EA09-47A9-96E9-7D3FC1AA191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2" name="Yuvarlatılmış Dikdörtgen 338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3" name="Yuvarlatılmış Dikdörtgen 339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4" name="Serbest Form 340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Dikdörtgen 347"/>
          <p:cNvSpPr/>
          <p:nvPr/>
        </p:nvSpPr>
        <p:spPr>
          <a:xfrm>
            <a:off x="1584000" y="648000"/>
            <a:ext cx="6475320" cy="259452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2" name="Dikdörtgen 348"/>
          <p:cNvSpPr/>
          <p:nvPr/>
        </p:nvSpPr>
        <p:spPr>
          <a:xfrm>
            <a:off x="4104000" y="4896000"/>
            <a:ext cx="4387680" cy="34200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fld id="{E5E3769C-F40E-49D7-9693-B0CBEBD5D44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 defTabSz="914400"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3" name="Yuvarlatılmış Dikdörtgen 349"/>
          <p:cNvSpPr/>
          <p:nvPr/>
        </p:nvSpPr>
        <p:spPr>
          <a:xfrm>
            <a:off x="25920" y="4628880"/>
            <a:ext cx="6115680" cy="136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4" name="Yuvarlatılmış Dikdörtgen 350"/>
          <p:cNvSpPr/>
          <p:nvPr/>
        </p:nvSpPr>
        <p:spPr>
          <a:xfrm>
            <a:off x="3859200" y="5324400"/>
            <a:ext cx="6235920" cy="288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5" name="Serbest Form 351"/>
          <p:cNvSpPr/>
          <p:nvPr/>
        </p:nvSpPr>
        <p:spPr>
          <a:xfrm>
            <a:off x="4044960" y="4944960"/>
            <a:ext cx="2880" cy="483120"/>
          </a:xfrm>
          <a:custGeom>
            <a:avLst/>
            <a:gdLst>
              <a:gd name="textAreaLeft" fmla="*/ 1080 w 2880"/>
              <a:gd name="textAreaRight" fmla="*/ 6120 w 2880"/>
              <a:gd name="textAreaTop" fmla="*/ 1080 h 483120"/>
              <a:gd name="textAreaBottom" fmla="*/ 486360 h 48312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4400" b="0" u="none" strike="noStrike">
                <a:solidFill>
                  <a:schemeClr val="dk1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chemeClr val="dk1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Resim 1"/>
          <p:cNvPicPr/>
          <p:nvPr/>
        </p:nvPicPr>
        <p:blipFill>
          <a:blip r:embed="rId2"/>
          <a:stretch/>
        </p:blipFill>
        <p:spPr>
          <a:xfrm>
            <a:off x="0" y="0"/>
            <a:ext cx="10080360" cy="5670360"/>
          </a:xfrm>
          <a:prstGeom prst="rect">
            <a:avLst/>
          </a:prstGeom>
          <a:ln w="0">
            <a:noFill/>
          </a:ln>
        </p:spPr>
      </p:pic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5680" cy="65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just" defTabSz="914400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Halkla İlişkiler 1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4800" cy="441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20000"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/>
                <a:ea typeface="DejaVu Sans"/>
              </a:rPr>
              <a:t>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C9211E"/>
                </a:solidFill>
                <a:uFillTx/>
                <a:latin typeface="Times New Roman"/>
                <a:ea typeface="DejaVu Sans"/>
              </a:rPr>
              <a:t>https://ets.anadolu.edu.tr/storage/nfs/HIT102U/ebook/HIT102U-13V6S1-8-0-1-SV1-ebook.pdf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357" name="Resim 3"/>
          <p:cNvPicPr/>
          <p:nvPr/>
        </p:nvPicPr>
        <p:blipFill>
          <a:blip r:embed="rId3"/>
          <a:stretch/>
        </p:blipFill>
        <p:spPr>
          <a:xfrm>
            <a:off x="530640" y="1118880"/>
            <a:ext cx="8932320" cy="2843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en-US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John </a:t>
            </a:r>
            <a:r>
              <a:rPr lang="en-US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Marston RACE </a:t>
            </a:r>
            <a:r>
              <a:rPr lang="en-US" sz="3200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Halkla</a:t>
            </a:r>
            <a:r>
              <a:rPr lang="en-US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en-US" sz="3200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İlişkiler</a:t>
            </a:r>
            <a:r>
              <a:rPr lang="en-US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en-US" sz="3200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Planı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aktivitelerinin üzerine inşa edileceği temeli oluşturan süreci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"John </a:t>
            </a:r>
            <a:r>
              <a:rPr lang="tr-TR" u="none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Marston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Halkla ilişkilerin doğası"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adlı kitabında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tanımlamıştır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eylemlerinde </a:t>
            </a:r>
            <a:r>
              <a:rPr lang="tr-TR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RACE’i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oluşturan anahtar kavramlar şöyle açıklanabilir.</a:t>
            </a:r>
            <a:endParaRPr lang="tr-TR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RACE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1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.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2800" u="none" dirty="0" err="1" smtClean="0">
                <a:solidFill>
                  <a:srgbClr val="FFFF00"/>
                </a:solidFill>
                <a:latin typeface="Times New Roman"/>
              </a:rPr>
              <a:t>Research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: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Araştırma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Problem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veya durum nedir?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2.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Action :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Eylem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Bu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konuda neler yapılabilir?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3. </a:t>
            </a:r>
            <a:r>
              <a:rPr lang="tr-TR" sz="2800" u="none" dirty="0" err="1" smtClean="0">
                <a:solidFill>
                  <a:srgbClr val="FFFF00"/>
                </a:solidFill>
                <a:latin typeface="Times New Roman"/>
              </a:rPr>
              <a:t>Communication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: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İletişim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Bu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konu hedef kitleye nasıl anlatılacak?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4.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Evaluation :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Değerleme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Hedefe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ulaşıldı mı? Etkileri ne oldu?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29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Araştırma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• </a:t>
            </a:r>
            <a:r>
              <a:rPr lang="tr-TR" sz="28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Araştırma 1. Bölüm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    Durum analizi :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İşletme içi araştırma</a:t>
            </a:r>
            <a:endParaRPr lang="tr-TR" sz="2800" u="none" dirty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    Sosyal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paydaşları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araştırma :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Yönetici, çalışan, ortaklar, bankalar</a:t>
            </a:r>
            <a:endParaRPr lang="tr-TR" sz="2800" u="none" dirty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• Araştırma 2. Bölüm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    Birincil araştırma :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İşletme içi anket, gözlemler..</a:t>
            </a:r>
            <a:endParaRPr lang="tr-TR" sz="2800" u="none" dirty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    İkincil </a:t>
            </a:r>
            <a:r>
              <a:rPr lang="tr-TR" sz="2800" dirty="0" smtClean="0">
                <a:solidFill>
                  <a:srgbClr val="FFFF00"/>
                </a:solidFill>
                <a:latin typeface="Times New Roman"/>
              </a:rPr>
              <a:t>araştırma : </a:t>
            </a:r>
            <a:r>
              <a:rPr lang="tr-T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Arşivler kütüphane, </a:t>
            </a:r>
            <a:r>
              <a:rPr lang="tr-TR" sz="28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üni</a:t>
            </a:r>
            <a:r>
              <a:rPr lang="tr-T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lang="tr-TR" sz="2800" u="none" dirty="0">
              <a:solidFill>
                <a:schemeClr val="accent1">
                  <a:lumMod val="20000"/>
                  <a:lumOff val="80000"/>
                </a:schemeClr>
              </a:solidFill>
              <a:latin typeface="Times New Roman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    SWOT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(fırsat, tehdit, güçlü, zayıf yönler)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270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u="none" dirty="0">
                <a:solidFill>
                  <a:srgbClr val="FFFF00"/>
                </a:solidFill>
                <a:latin typeface="Arial"/>
              </a:rPr>
              <a:t> </a:t>
            </a:r>
            <a:r>
              <a:rPr lang="tr-TR" sz="3200" u="none" dirty="0" smtClean="0">
                <a:solidFill>
                  <a:srgbClr val="FFFF00"/>
                </a:solidFill>
                <a:latin typeface="Arial"/>
              </a:rPr>
              <a:t>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Eylem</a:t>
            </a:r>
            <a:endParaRPr lang="tr-TR" sz="2800" u="none" dirty="0">
              <a:solidFill>
                <a:schemeClr val="accent4">
                  <a:lumMod val="20000"/>
                  <a:lumOff val="80000"/>
                </a:schemeClr>
              </a:solidFill>
              <a:latin typeface="Times New Roman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Amaç ve hedefleri </a:t>
            </a:r>
            <a:r>
              <a:rPr lang="tr-TR" sz="28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oluşturma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•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Hedef kitleyi tanımlama</a:t>
            </a:r>
          </a:p>
          <a:p>
            <a:pPr lvl="2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Hedef kitle belirleme</a:t>
            </a:r>
          </a:p>
          <a:p>
            <a:pPr lvl="2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İkincil hedef kitleyi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belirleme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Ana mesajı belirleme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• Hedefleri belirleme (SMART)</a:t>
            </a:r>
            <a:endParaRPr lang="tr-TR" sz="7200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21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Sürecin ilk aşamasında halkla ilişkiler probleminin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yapısını ve boyutlarını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belirleyen verileri</a:t>
            </a:r>
            <a:r>
              <a:rPr lang="tr-TR" u="none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içerir. Araştırmada diğer yaklaşımlardan (</a:t>
            </a:r>
            <a:r>
              <a:rPr lang="tr-TR" u="none" dirty="0" err="1">
                <a:solidFill>
                  <a:srgbClr val="FFFF00"/>
                </a:solidFill>
                <a:latin typeface="Times New Roman"/>
              </a:rPr>
              <a:t>Cutlip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-Center, Smith </a:t>
            </a:r>
            <a:r>
              <a:rPr lang="tr-TR" u="none" dirty="0" err="1">
                <a:solidFill>
                  <a:srgbClr val="FFFF00"/>
                </a:solidFill>
                <a:latin typeface="Times New Roman"/>
              </a:rPr>
              <a:t>vd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) farklı </a:t>
            </a:r>
            <a:r>
              <a:rPr lang="tr-TR" u="none" dirty="0" smtClean="0">
                <a:solidFill>
                  <a:srgbClr val="FFFF00"/>
                </a:solidFill>
                <a:latin typeface="Times New Roman"/>
              </a:rPr>
              <a:t>olarak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sosyal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paydaşların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araştırıldığı bir basamak göze çarpmaktadır.</a:t>
            </a:r>
            <a:endParaRPr lang="tr-TR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83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u="none" dirty="0">
                <a:solidFill>
                  <a:schemeClr val="dk1"/>
                </a:solidFill>
                <a:latin typeface="Arial"/>
              </a:rPr>
              <a:t> </a:t>
            </a:r>
            <a:r>
              <a:rPr lang="tr-TR" sz="3200" u="none" dirty="0" smtClean="0">
                <a:solidFill>
                  <a:schemeClr val="dk1"/>
                </a:solidFill>
                <a:latin typeface="Arial"/>
              </a:rPr>
              <a:t> 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• Strateji ve taktikler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u="none" dirty="0" smtClean="0">
                <a:solidFill>
                  <a:srgbClr val="FFFF00"/>
                </a:solidFill>
                <a:latin typeface="Times New Roman"/>
              </a:rPr>
              <a:t>Strateji</a:t>
            </a:r>
            <a:endParaRPr lang="tr-TR" sz="2400" u="none" dirty="0">
              <a:solidFill>
                <a:srgbClr val="FFFF00"/>
              </a:solidFill>
              <a:latin typeface="Times New Roman"/>
            </a:endParaRP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u="none" dirty="0">
                <a:solidFill>
                  <a:srgbClr val="FFFF00"/>
                </a:solidFill>
                <a:latin typeface="Times New Roman"/>
              </a:rPr>
              <a:t>Taktik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u="none" dirty="0">
                <a:solidFill>
                  <a:srgbClr val="FFFF00"/>
                </a:solidFill>
                <a:latin typeface="Times New Roman"/>
              </a:rPr>
              <a:t>Mesaj stratejisi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u="none" dirty="0">
                <a:solidFill>
                  <a:srgbClr val="FFFF00"/>
                </a:solidFill>
                <a:latin typeface="Times New Roman"/>
              </a:rPr>
              <a:t>Medya stratejisi</a:t>
            </a:r>
          </a:p>
          <a:p>
            <a:pPr lvl="1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 •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Bütçe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199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u="none" dirty="0">
                <a:solidFill>
                  <a:schemeClr val="dk1"/>
                </a:solidFill>
                <a:latin typeface="Arial"/>
              </a:rPr>
              <a:t> </a:t>
            </a:r>
            <a:r>
              <a:rPr lang="tr-TR" u="none" dirty="0" smtClean="0">
                <a:solidFill>
                  <a:schemeClr val="dk1"/>
                </a:solidFill>
                <a:latin typeface="Arial"/>
              </a:rPr>
              <a:t> 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Araştırma sürecinde elde edilen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medya raporları, makale yorumları, hedef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kitleden ulaşan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geri bildirimler, SWOT sonuçlarının analizleri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halkla ilişkiler uzmanları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tarafından değerlendirilir. 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tr-TR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lang="tr-TR" u="none" dirty="0" smtClean="0">
                <a:solidFill>
                  <a:srgbClr val="FFFF00"/>
                </a:solidFill>
                <a:latin typeface="Times New Roman"/>
              </a:rPr>
              <a:t>Bu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veriler doğrultusunda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amaçlarını, eylem programını oluşturarak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yönetime tavsiyelerini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iletirler. Sonuçta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hedef kitle net bir şekilde tanımlanır. </a:t>
            </a:r>
            <a:r>
              <a:rPr lang="tr-TR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Strateji ve taktikler,</a:t>
            </a:r>
            <a:r>
              <a:rPr lang="tr-TR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tr-TR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mesaj, hedefler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belirlenir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lang="tr-TR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82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İletişim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Etkili medya ilişkileri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Tanıtım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Reklam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Medya beklentileri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468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Belirlenen stratejilerden sonra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halkla ilişkiler uzmanı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basın bültenleri, yayınlar,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konuşmalar ve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yakın çevre ile ilişkileri içeren programlar doğrultusunda iletişim süreci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gerçekleştirir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465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Değerlendirme mekanizmasını oluşturmak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Değerlendirme aşamaları</a:t>
            </a:r>
          </a:p>
          <a:p>
            <a:pPr lvl="2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</a:t>
            </a:r>
          </a:p>
          <a:p>
            <a:pPr marL="914400" lvl="2" indent="0">
              <a:lnSpc>
                <a:spcPct val="160000"/>
              </a:lnSpc>
              <a:buNone/>
            </a:pPr>
            <a:r>
              <a:rPr lang="tr-TR" sz="24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</a:t>
            </a:r>
            <a:endParaRPr lang="tr-TR" sz="2800" u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60000"/>
              </a:lnSpc>
              <a:buNone/>
            </a:pP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Etki</a:t>
            </a:r>
            <a:endParaRPr lang="tr-TR" sz="2800" u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süreçte buraya kadar yapılan tüm çalışmaların etkileri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değerlendirilir.</a:t>
            </a:r>
            <a:endParaRPr lang="tr-TR" sz="7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945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RD Smith 9 Basamaklı Halkla İlişkiler Planı</a:t>
            </a:r>
          </a:p>
          <a:p>
            <a:pPr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  Smith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halkla ilişkiler planını 9 basamakta şekillendirmektedir.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Biçimlendirici Araştırma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1. Durum analizi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2. Kurumun analizi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3. Hedef kitlenin analizi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3972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Smith araştırma sürecini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biçimlendirici süreç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olarak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ifade etmiştir. Burada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durum analizi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kurum analizi, hedef kitle analizi ile araştırma süreci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gerçekleştirilir.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Böylelikle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bir sonraki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adımda strateji için gerekli olan aşamalar yapılmış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olur.</a:t>
            </a:r>
            <a:endParaRPr lang="tr-TR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35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Strateji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4. Amaç-hedefleri oluşturmak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5. Eylem ve geribildirimleri düzenlemek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6. Etkili iletişimi kullanmak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17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Araştırmada elde edilen veriler doğrultusunda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strateji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gerçekleştirilir.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Amaç ve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hedeflerin belirlenmesi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, etkili iletişim için gerekli kararların alınması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bu sürecin aşamalarıdır.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67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Taktikler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7. İletişim taktiklerini belirlemek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8. Stratejik planı uygulamak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261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Belirlenen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stratejilerden sonra sıra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taktiklerin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oluşturulmasına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gelir.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Böylelikle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stratejik plan uygulanır.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652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Değerlendirme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Araştırma</a:t>
            </a: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9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 Stratejik planı değerlendirme</a:t>
            </a: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   Bu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değerlendirme için de bir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araştırma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uygulanır.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71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u="none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Cutlip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Center Halkla İlişkiler Planı</a:t>
            </a: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</a:t>
            </a:r>
            <a:r>
              <a:rPr lang="tr-TR" sz="3200" u="none" dirty="0" err="1" smtClean="0">
                <a:solidFill>
                  <a:srgbClr val="FFFF00"/>
                </a:solidFill>
                <a:latin typeface="Times New Roman"/>
              </a:rPr>
              <a:t>Cutlip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, Center’ın kampanya sürecini de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dört ana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adımda açıklamak mümkündür.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062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1.Sorunun saptanması: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Bu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aşamada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gerçekleştirilmeye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çalışılan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durum analizidir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. Bu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durum analizi ile halkla ilişkiler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probleminin tanımlanması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gerçekleştirilir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.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“Ne durumdayız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? Şu anda ne oluyor?” sorularının cevabı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aranır.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39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2. Planlama: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Planlama ve programlama aşamasında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strateji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belirlenir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Stratejinin belirlenebilmesi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için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“Neyi, neden yapmalı ve ne söylemeli? Niçin?”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sorularının cevabı aranır.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507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3. Uygulama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: Üçüncü aşama olan uygulama başka bir deyişle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harekete geçme ve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iletişim aşamasında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program oluşturulur.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Bu aşamada ise cevabı verilmesi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gereken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sorular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şunlardır.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“Ne zaman ve nasıl yapacağız ve ne söyleyeceğiz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?”</a:t>
            </a:r>
            <a:endParaRPr lang="tr-TR" sz="3200" b="0" u="none" strike="noStrike" dirty="0">
              <a:solidFill>
                <a:schemeClr val="accent4">
                  <a:lumMod val="60000"/>
                  <a:lumOff val="4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7785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4. Değerlendirme: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Kampanya sürecinin son aşamasını değerlendirmedir.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“Nasıl yaptık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? Ne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elde ettik?”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sorularının cevabı aranır.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9730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SWOT analizi hakkında bilgi verilirse :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</a:t>
            </a: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İngilizce “</a:t>
            </a:r>
            <a:r>
              <a:rPr lang="tr-TR" sz="3200" u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</a:t>
            </a: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yönler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“</a:t>
            </a:r>
            <a:r>
              <a:rPr lang="tr-TR" sz="3200" u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Weakness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zayıf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yönler), “</a:t>
            </a:r>
            <a:r>
              <a:rPr lang="tr-TR" sz="3200" u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fırsatlar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“</a:t>
            </a:r>
            <a:r>
              <a:rPr lang="tr-TR" sz="3200" u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Threat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Tehdit</a:t>
            </a:r>
            <a:r>
              <a:rPr lang="tr-TR" sz="32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tehlikeler</a:t>
            </a: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kelimelerinin</a:t>
            </a: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 harflerinin birleştirilmesiyle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oluşturulmuştur.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64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Organizasyonda önce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“iç durum analizi”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yapılarak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organizasyonun güçlü ve zayıf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yönleri ortaya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konulur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 Daha sonra da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“dış durum analizi”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yapılarak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organizasyonun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rakip firmalar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karşısındaki durumu,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pazardaki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fırsatlar ve tehditler tespit edilmeye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çalışılır.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108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Güçlü yönler: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İşletmelerin herhangi bir konuda rakiplerine göre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daha etkili ve </a:t>
            </a:r>
            <a:r>
              <a:rPr lang="tr-TR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verimli olması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haline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güçlü yön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denir.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Güçlü yön</a:t>
            </a:r>
            <a:r>
              <a:rPr lang="tr-TR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,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bir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yetenek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olabileceği gibi, örgütün </a:t>
            </a:r>
            <a:r>
              <a:rPr lang="tr-TR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kendine özgü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bir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varlığı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ya da </a:t>
            </a:r>
            <a:r>
              <a:rPr lang="tr-TR" u="none" dirty="0">
                <a:solidFill>
                  <a:srgbClr val="FFFF00"/>
                </a:solidFill>
                <a:latin typeface="Times New Roman"/>
              </a:rPr>
              <a:t>kaynağı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, ya da pazarda avantaj sağlayan herhangi bir </a:t>
            </a:r>
            <a:r>
              <a:rPr lang="tr-TR" u="none" dirty="0" smtClean="0">
                <a:solidFill>
                  <a:srgbClr val="FFFF00"/>
                </a:solidFill>
                <a:latin typeface="Times New Roman"/>
              </a:rPr>
              <a:t>özelliği</a:t>
            </a:r>
            <a:r>
              <a:rPr lang="tr-TR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olabilmektedir.</a:t>
            </a:r>
            <a:r>
              <a:rPr lang="tr-TR" sz="2400" u="none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r-TR" sz="2400" u="none" dirty="0" err="1" smtClean="0">
                <a:solidFill>
                  <a:srgbClr val="FFFF00"/>
                </a:solidFill>
              </a:rPr>
              <a:t>Örn</a:t>
            </a:r>
            <a:r>
              <a:rPr lang="tr-TR" sz="2400" u="none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; Personel </a:t>
            </a:r>
            <a:r>
              <a:rPr lang="tr-TR" sz="2400" u="none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yetkinliği, pazar payı büyüklüğü ve ürün </a:t>
            </a:r>
            <a:r>
              <a:rPr lang="tr-TR" sz="2400" u="none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çeşitliliği.</a:t>
            </a:r>
            <a:endParaRPr lang="tr-TR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244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Zayıflık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: İşletmeyi diğer işletmelerin yanında zor ve zayıf bir durumda bırakan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özelliklerin yanı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sıra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işletmeyi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dezavantajlı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bir duruma sokan durumlar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zayıflık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olarak tanımlanır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. </a:t>
            </a:r>
            <a:r>
              <a:rPr lang="tr-TR" sz="3200" u="none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Örn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; </a:t>
            </a:r>
            <a:r>
              <a:rPr lang="tr-TR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 </a:t>
            </a:r>
            <a:r>
              <a:rPr lang="tr-TR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fazlalığı, sağlık trendleri.</a:t>
            </a:r>
            <a:endParaRPr lang="tr-TR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832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Fırsat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: Stratejik yönetim açısından fırsatı,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elverişli herhangi bir durum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olarak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tanımlamak mümkündür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Yeni bir ürünün ortaya çıkarılması, maliyet fiyatlarının düşmesi,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uluslararası pazarların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ortaya çıkması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,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dijitalleşme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vb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7219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Tehdit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: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Bazı faktörleri işletmeler göz ardı eder ve çeşitli </a:t>
            </a:r>
            <a:r>
              <a:rPr lang="tr-TR" sz="3200" u="none" dirty="0">
                <a:solidFill>
                  <a:schemeClr val="bg2">
                    <a:lumMod val="75000"/>
                  </a:schemeClr>
                </a:solidFill>
                <a:latin typeface="Times New Roman"/>
              </a:rPr>
              <a:t>tehditler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ortaya çıkar.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Rakiplerin </a:t>
            </a:r>
            <a:r>
              <a:rPr lang="tr-TR" sz="3200" u="none" dirty="0" err="1" smtClean="0">
                <a:solidFill>
                  <a:srgbClr val="FFFF00"/>
                </a:solidFill>
                <a:latin typeface="Times New Roman"/>
              </a:rPr>
              <a:t>yanısıra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başka etkenlerin de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kurumun planlarını etkileyecek faaliyetlerinin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nelerden oluştuğu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da tehditler konusunu kapsamaktadır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. </a:t>
            </a:r>
            <a:r>
              <a:rPr lang="tr-TR" sz="3200" u="none" dirty="0" err="1" smtClean="0">
                <a:solidFill>
                  <a:srgbClr val="FFFF00"/>
                </a:solidFill>
                <a:latin typeface="Times New Roman"/>
              </a:rPr>
              <a:t>Örn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; </a:t>
            </a:r>
            <a:r>
              <a:rPr lang="tr-TR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medya içerikleri.</a:t>
            </a:r>
            <a:endParaRPr lang="tr-TR" sz="3200" b="0" u="none" strike="noStrike" dirty="0">
              <a:solidFill>
                <a:schemeClr val="accent4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77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Kurum </a:t>
            </a:r>
            <a:r>
              <a:rPr lang="tr-TR" sz="3200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hedef kitlesini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de iyi belirlemelidir.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Bir kurum için 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hedef kitle </a:t>
            </a:r>
            <a:r>
              <a:rPr lang="tr-TR" sz="32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başlıklarını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şöyle sıralayabiliriz : </a:t>
            </a:r>
            <a:endParaRPr lang="tr-TR" sz="3200" u="none" dirty="0">
              <a:solidFill>
                <a:srgbClr val="FFFF00"/>
              </a:solidFill>
              <a:latin typeface="Times New Roman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Çalışanlar                   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Çalışanların aileleri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Yöneticiler-denetçiler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Basın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</a:t>
            </a:r>
            <a:r>
              <a:rPr lang="tr-TR" sz="2800" u="none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Hisseadarlar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,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ortaklar            • Yatırımcılar 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Rakipler                      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Tedarikçiler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423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Yerel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çevreler                       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Uluslararası topluluklar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Bankalar, sigorta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şirketleri        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Ticari birlikler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Satıcılar, </a:t>
            </a:r>
            <a:r>
              <a:rPr lang="tr-TR" sz="2800" u="none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distribitörler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                  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Tüketiciler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TBMM Üyeleri, yerel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yönetimler        • </a:t>
            </a: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Kamuoyu önderleri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</a:rPr>
              <a:t>• Akademik çevreler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651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</a:t>
            </a:r>
            <a:r>
              <a:rPr lang="tr-TR" sz="3200" b="0" u="none" strike="noStrike" dirty="0" smtClean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  <a:ea typeface="DejaVu Sans"/>
              </a:rPr>
              <a:t>H</a:t>
            </a:r>
            <a:r>
              <a:rPr lang="tr-TR" sz="3200" b="0" u="none" strike="noStrike" dirty="0" smtClean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edef kitleye uygulanacak </a:t>
            </a:r>
            <a:r>
              <a:rPr lang="tr-TR" sz="3200" b="0" u="none" strike="noStrike" dirty="0" smtClean="0">
                <a:solidFill>
                  <a:srgbClr val="00B0F0"/>
                </a:solidFill>
                <a:uFillTx/>
                <a:latin typeface="Times New Roman"/>
                <a:ea typeface="DejaVu Sans"/>
              </a:rPr>
              <a:t>faaliyetler</a:t>
            </a:r>
            <a:r>
              <a:rPr lang="tr-TR" sz="3200" b="0" u="none" strike="noStrike" dirty="0" smtClean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ise şöyle olmalıdır :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Faaliyet Programı </a:t>
            </a: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 Bu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süreçte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halkla ilişkiler </a:t>
            </a:r>
            <a:r>
              <a:rPr lang="tr-TR" sz="3200" u="none" dirty="0">
                <a:solidFill>
                  <a:srgbClr val="00B0F0"/>
                </a:solidFill>
                <a:latin typeface="Times New Roman"/>
              </a:rPr>
              <a:t>hedeflerine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ulaşmak için belirlenen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stratejileri hedef kitleye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gönderebilmek için </a:t>
            </a:r>
            <a:r>
              <a:rPr lang="tr-TR" sz="3200" u="none" dirty="0">
                <a:solidFill>
                  <a:srgbClr val="00B0F0"/>
                </a:solidFill>
                <a:latin typeface="Times New Roman"/>
              </a:rPr>
              <a:t>etkili olacak faaliyetlerin belirlenmesi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gerekir. Bu aşamada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ne tür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faaliyetlerin hangi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sıra ile yapılacağının kararı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verilir.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66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Bunlar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yarışma,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sergi, açılış, toplantı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vb. gibi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görünürlük ya da katılım sağlamak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için düzenlenen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>
                <a:solidFill>
                  <a:srgbClr val="00B0F0"/>
                </a:solidFill>
                <a:latin typeface="Times New Roman"/>
              </a:rPr>
              <a:t>etkinliklerdir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04" y="3168502"/>
            <a:ext cx="2065737" cy="207892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438" y="3168502"/>
            <a:ext cx="2140228" cy="2078923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063" y="3173933"/>
            <a:ext cx="2198179" cy="207349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6358" y="3168501"/>
            <a:ext cx="2449726" cy="20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805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Yaratıcı etkinliklerde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ortaya konmalıdır. Bunlar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konferans, davet ve sergilerden, yeni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bir şubenin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bayinin veya fabrikanın açılış törenine, ünlülerle bağlantılı aktiviteler ve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destek programlarından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bir filmin galasına kadar </a:t>
            </a:r>
            <a:r>
              <a:rPr lang="tr-TR" sz="3200" u="none" dirty="0">
                <a:solidFill>
                  <a:srgbClr val="00B0F0"/>
                </a:solidFill>
                <a:latin typeface="Times New Roman"/>
              </a:rPr>
              <a:t>çeşitlilik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gösterebilmektedir.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905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Uygulama</a:t>
            </a:r>
            <a:endParaRPr lang="tr-TR" sz="3200" u="none" dirty="0">
              <a:solidFill>
                <a:schemeClr val="accent4">
                  <a:lumMod val="20000"/>
                  <a:lumOff val="80000"/>
                </a:schemeClr>
              </a:solidFill>
              <a:latin typeface="Times New Roman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 Bu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aşamada belirlenen faaliyetleri gerçekleştirecek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sorumlu kişi ve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kuruluşlar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belirlenmiş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neyin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ne zaman yapılacağı ile ilgili zaman programı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hazırlanmıştır. Artık bu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faaliyetlerin uygulanması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aşamasına geçilmesi 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gerekir.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898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Uygulama planında yapılması gerekenleri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şöyle özetlenebilir.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Uygulamada</a:t>
            </a: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;</a:t>
            </a:r>
            <a:endParaRPr lang="tr-TR" sz="3200" u="none" dirty="0">
              <a:solidFill>
                <a:srgbClr val="FFFF00"/>
              </a:solidFill>
              <a:latin typeface="Times New Roman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Şema</a:t>
            </a:r>
            <a:endParaRPr lang="tr-TR" sz="2800" u="none" dirty="0">
              <a:solidFill>
                <a:srgbClr val="FFFF00"/>
              </a:solidFill>
              <a:latin typeface="Times New Roman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Takvim</a:t>
            </a:r>
            <a:endParaRPr lang="tr-TR" sz="2800" u="none" dirty="0">
              <a:solidFill>
                <a:srgbClr val="FFFF00"/>
              </a:solidFill>
              <a:latin typeface="Times New Roman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Kontrol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listesi</a:t>
            </a:r>
            <a:endParaRPr lang="tr-TR" sz="2800" u="none" dirty="0">
              <a:solidFill>
                <a:srgbClr val="FFFF00"/>
              </a:solidFill>
              <a:latin typeface="Times New Roman"/>
            </a:endParaRPr>
          </a:p>
          <a:p>
            <a:pPr lvl="1"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• </a:t>
            </a:r>
            <a:r>
              <a:rPr lang="tr-TR" sz="2800" u="none" dirty="0" smtClean="0">
                <a:solidFill>
                  <a:srgbClr val="FFFF00"/>
                </a:solidFill>
                <a:latin typeface="Times New Roman"/>
              </a:rPr>
              <a:t>Raporların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çıkarılması gerekir.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507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 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Değerlendirme</a:t>
            </a:r>
            <a:endParaRPr lang="tr-TR" sz="3200" u="none" dirty="0">
              <a:solidFill>
                <a:schemeClr val="accent4">
                  <a:lumMod val="20000"/>
                  <a:lumOff val="80000"/>
                </a:schemeClr>
              </a:solidFill>
              <a:latin typeface="Times New Roman"/>
            </a:endParaRPr>
          </a:p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3200" u="none" dirty="0" smtClean="0">
                <a:solidFill>
                  <a:srgbClr val="FFFF00"/>
                </a:solidFill>
                <a:latin typeface="Times New Roman"/>
              </a:rPr>
              <a:t>    Halkla 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ilişkiler çalışmalarında </a:t>
            </a:r>
            <a:r>
              <a:rPr lang="tr-TR" sz="3600" u="none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</a:rPr>
              <a:t>başarılar</a:t>
            </a:r>
            <a:r>
              <a:rPr lang="tr-TR" sz="3200" u="none" dirty="0">
                <a:solidFill>
                  <a:srgbClr val="FFFF00"/>
                </a:solidFill>
                <a:latin typeface="Times New Roman"/>
              </a:rPr>
              <a:t> çeşitli şekillerde ortaya konabilir.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Halkla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ilişkiler uzmanları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yaptıkları işte başarılı olduklarını ileri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sürebilirler, </a:t>
            </a:r>
            <a:r>
              <a:rPr lang="tr-TR" sz="3200" u="none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medyada </a:t>
            </a:r>
            <a:r>
              <a:rPr lang="tr-TR" sz="3200" u="none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/>
              </a:rPr>
              <a:t>başardıkları haberleri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belirtebilirler.</a:t>
            </a:r>
            <a:endParaRPr lang="tr-TR" sz="3200" b="0" u="none" strike="noStrike" dirty="0">
              <a:solidFill>
                <a:schemeClr val="accent4">
                  <a:lumMod val="20000"/>
                  <a:lumOff val="80000"/>
                </a:schemeClr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3566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Kendimizi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Sınayalım   7. hafta</a:t>
            </a:r>
            <a:endParaRPr lang="tr-TR" sz="3200" u="none" dirty="0">
              <a:solidFill>
                <a:schemeClr val="accent4">
                  <a:lumMod val="20000"/>
                  <a:lumOff val="80000"/>
                </a:schemeClr>
              </a:solidFill>
              <a:latin typeface="Times New Roman"/>
            </a:endParaRPr>
          </a:p>
          <a:p>
            <a:pPr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1. Aşağıdakilerden hangisi halkla ilişkiler sürecini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oluşturan RACE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kavramlarından biri değildir?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Reklam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Araştırma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Eylem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İletişim</a:t>
            </a:r>
          </a:p>
          <a:p>
            <a:pPr lvl="1" indent="0" algn="just">
              <a:lnSpc>
                <a:spcPct val="17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Değerleme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27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2. Aşağıdakilerden hangisi iç halkla ilişkiler ortam ve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araçlarından biri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değildir?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Intranet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Kurum içi video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Fuar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Duyuru panoları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</a:t>
            </a:r>
            <a:r>
              <a:rPr lang="tr-TR" sz="2800" u="none" dirty="0" err="1">
                <a:solidFill>
                  <a:srgbClr val="FFFF00"/>
                </a:solidFill>
                <a:latin typeface="Times New Roman"/>
              </a:rPr>
              <a:t>Yüzyüze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 iletişim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09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3. Stratejilerin uygulanmasını sağlayan ayrıntılara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odaklı uygulamaya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yönelik kararlara ne ad verilir?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Strateji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Taktik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Hedef kitle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Vizyon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Misyon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48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4. Aşağıdakilerden hangisi doğru stratejiler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oluşturmada dikkat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edilmesi gereken konulardan biri değildir?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Bütünü düşünme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Bağlantıyı sürdürme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Esnek olma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Hedef kitleye odaklanma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Kaynaklar konusunda hayalci davranma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24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5. Aşağıdakilerden hangisi kapsamlarına </a:t>
            </a:r>
            <a:r>
              <a:rPr lang="tr-TR" sz="3200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gore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 plan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içerisinde yer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alır?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Kısa süreli planlar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Uzun sureli planlar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Seçeneklere </a:t>
            </a:r>
            <a:r>
              <a:rPr lang="tr-TR" sz="2800" u="none" dirty="0" err="1">
                <a:solidFill>
                  <a:srgbClr val="FFFF00"/>
                </a:solidFill>
                <a:latin typeface="Times New Roman"/>
              </a:rPr>
              <a:t>gore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 değişmez planlar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İşletme bölümleri ile ilgili planlar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Sürekli planlar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609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6. Aşağıdakilerden hangisi </a:t>
            </a:r>
            <a:r>
              <a:rPr lang="tr-TR" sz="3200" u="none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Cutlip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, Center’ın halkla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ilişkiler planı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içerisinde yer almaz?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Sorunun saptanması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İtibar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Planlama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Uygulama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Değerlendirme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536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7. Organizasyonun iç ve dış durum değerlendirmesinin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yapıldığı analize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ne ad verilir?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Vizyon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Hedef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SWOT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Misyon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Strateji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055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8. Hedef kitlenin hislerine hitap eden strateji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aşağıdakilerden hangisidir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Duygu stratejisi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Kanıt stratejisi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Bilgi stratejisi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İmaj stratejisi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Eğlence stratejisi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770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9. Aşağıdakilerden hangisi bir kurumun iş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hedeflerinden biri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değildir?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Hisselerin değerini arttırmak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Pazar payını arttırmak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Yeni yatırımlar yapmak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Yeni ihracat alanları yaratmak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Kuruma vasıfsız </a:t>
            </a:r>
            <a:r>
              <a:rPr lang="tr-TR" sz="2800" u="none" dirty="0" err="1">
                <a:solidFill>
                  <a:srgbClr val="FFFF00"/>
                </a:solidFill>
                <a:latin typeface="Times New Roman"/>
              </a:rPr>
              <a:t>işgören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 çekmek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263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Resim 1"/>
          <p:cNvSpPr/>
          <p:nvPr/>
        </p:nvSpPr>
        <p:spPr>
          <a:xfrm>
            <a:off x="0" y="0"/>
            <a:ext cx="10080360" cy="5670360"/>
          </a:xfrm>
          <a:prstGeom prst="roundRect">
            <a:avLst>
              <a:gd name="adj" fmla="val 8594"/>
            </a:avLst>
          </a:prstGeom>
          <a:blipFill rotWithShape="0">
            <a:blip r:embed="rId2"/>
            <a:srcRect/>
            <a:stretch/>
          </a:blipFill>
          <a:ln w="0"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480" cy="52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/>
                <a:ea typeface="DejaVu Sans"/>
              </a:rPr>
              <a:t>  </a:t>
            </a: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chemeClr val="accent4">
                    <a:lumMod val="20000"/>
                    <a:lumOff val="80000"/>
                  </a:schemeClr>
                </a:solidFill>
                <a:uFillTx/>
                <a:latin typeface="Times New Roman"/>
                <a:ea typeface="DejaVu Sans"/>
              </a:rPr>
              <a:t>      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10. Aşağıdakilerden hangisi gelecekteki hedef kitle </a:t>
            </a:r>
            <a:r>
              <a:rPr lang="tr-TR" sz="3200" u="none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olarak değerlendirilir</a:t>
            </a:r>
            <a:r>
              <a:rPr lang="tr-TR" sz="3200" u="none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/>
              </a:rPr>
              <a:t>?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a. </a:t>
            </a:r>
            <a:r>
              <a:rPr lang="tr-TR" sz="2800" u="none" smtClean="0">
                <a:solidFill>
                  <a:srgbClr val="FFFF00"/>
                </a:solidFill>
                <a:latin typeface="Times New Roman"/>
              </a:rPr>
              <a:t>Marjinal </a:t>
            </a: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hedef kitleler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b. Savunanlar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c. Birincil hedef kitleler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d. Öğrenciler ve potansiyel müşteriler</a:t>
            </a:r>
          </a:p>
          <a:p>
            <a:pPr lvl="1" indent="0" algn="just">
              <a:lnSpc>
                <a:spcPct val="160000"/>
              </a:lnSpc>
              <a:buNone/>
              <a:tabLst>
                <a:tab pos="0" algn="l"/>
              </a:tabLst>
            </a:pPr>
            <a:r>
              <a:rPr lang="tr-TR" sz="2800" u="none" dirty="0">
                <a:solidFill>
                  <a:srgbClr val="FFFF00"/>
                </a:solidFill>
                <a:latin typeface="Times New Roman"/>
              </a:rPr>
              <a:t>e. İkincil hedef kitleler</a:t>
            </a:r>
            <a:endParaRPr lang="tr-TR" sz="28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  <a:p>
            <a:pPr indent="0" algn="just" defTabSz="914400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chemeClr val="dk1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973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8228</TotalTime>
  <Words>1536</Words>
  <Application>Microsoft Office PowerPoint</Application>
  <PresentationFormat>Özel</PresentationFormat>
  <Paragraphs>297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32</vt:i4>
      </vt:variant>
      <vt:variant>
        <vt:lpstr>Slayt Başlıkları</vt:lpstr>
      </vt:variant>
      <vt:variant>
        <vt:i4>47</vt:i4>
      </vt:variant>
    </vt:vector>
  </HeadingPairs>
  <TitlesOfParts>
    <vt:vector size="79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Halkla İlişkiler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>erhan çitil</dc:creator>
  <dc:description/>
  <cp:lastModifiedBy>Lenovo</cp:lastModifiedBy>
  <cp:revision>390</cp:revision>
  <dcterms:created xsi:type="dcterms:W3CDTF">2024-02-24T12:41:21Z</dcterms:created>
  <dcterms:modified xsi:type="dcterms:W3CDTF">2025-11-20T10:42:15Z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Özel</vt:lpwstr>
  </property>
  <property fmtid="{D5CDD505-2E9C-101B-9397-08002B2CF9AE}" pid="3" name="Slides">
    <vt:i4>50</vt:i4>
  </property>
</Properties>
</file>